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6" r:id="rId2"/>
    <p:sldId id="262" r:id="rId3"/>
    <p:sldId id="261" r:id="rId4"/>
    <p:sldId id="264" r:id="rId5"/>
    <p:sldId id="257" r:id="rId6"/>
    <p:sldId id="258" r:id="rId7"/>
    <p:sldId id="259" r:id="rId8"/>
    <p:sldId id="260" r:id="rId9"/>
    <p:sldId id="265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DA23-218D-476D-B362-4F81E18E1293}" type="datetimeFigureOut">
              <a:rPr lang="fr-FR" smtClean="0"/>
              <a:pPr/>
              <a:t>09/01/2019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24C00-C61E-458A-8963-B188B7CB6F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298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4C00-C61E-458A-8963-B188B7CB6F7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6071-12F4-4419-87DB-948787B6FA56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1F66-9100-42B6-A42D-49AE21D0519C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B2BD-04C4-4960-9B3F-F0AFABB927E6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C5D1-80CF-4AD7-BA1C-630DF65E750E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080-4A68-468F-BCD0-E645F00618AD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483B-3E82-4ABF-A2CC-5AAC55B13AAD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179F-30D7-4927-AA72-D4C42BD46F3F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86A-E6ED-4B3C-AF66-0912311A43FC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7AE-D566-47C9-BFD1-54E5A979324F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CD5D-7595-4C07-B0B5-9165990F7F9B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232-7D84-48C0-9391-63F03EC4AF39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870EFB-FFD1-41E3-B664-2FC990903489}" type="datetime1">
              <a:rPr lang="fr-FR" smtClean="0"/>
              <a:pPr/>
              <a:t>09/01/2019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65BBD4-AD3B-4180-A9BE-4FCEE5E47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8064896" cy="168604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Les </a:t>
            </a:r>
            <a:r>
              <a:rPr lang="fr-FR" sz="3200" dirty="0" err="1" smtClean="0"/>
              <a:t>Romaniotes</a:t>
            </a:r>
            <a:endParaRPr lang="fr-FR" sz="3200" dirty="0"/>
          </a:p>
        </p:txBody>
      </p:sp>
      <p:pic>
        <p:nvPicPr>
          <p:cNvPr id="1026" name="Image 1" descr="Logo Al Syete défini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0583"/>
            <a:ext cx="1573560" cy="15735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423" y="527906"/>
            <a:ext cx="1152128" cy="15662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2561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260649"/>
            <a:ext cx="7920880" cy="7200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200" b="1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fr-FR" b="0" dirty="0" smtClean="0"/>
              <a:t>"Histoire de la communauté juive d'Istanbul (1453-1566)« - Minna ROZEN</a:t>
            </a:r>
          </a:p>
          <a:p>
            <a:pPr fontAlgn="base"/>
            <a:r>
              <a:rPr lang="fr-FR" b="0" dirty="0" smtClean="0"/>
              <a:t>Traduit de l'anglais en turc en 2010</a:t>
            </a:r>
            <a:endParaRPr lang="fr-FR" b="0" dirty="0"/>
          </a:p>
        </p:txBody>
      </p:sp>
      <p:sp>
        <p:nvSpPr>
          <p:cNvPr id="22530" name="AutoShape 2" descr="https://attachment.outlook.live.net/owa/patrick75011@live.fr/service.svc/s/GetAttachmentThumbnail?id=AQMkADAwATNiZmYAZC1hMmZjLTBjNWUtMDACLTAwCgBGAAADQH2PlCANv0mskdsNIgHczAcAVtLwSEOtr0%2B%2FVPyPvkU9GAAAAgEMAAAAVtLwSEOtr0%2B%2FVPyPvkU9GAAC%2BXlQJQAAAAESABAAwmeBzg8MvUaEMI%2FBtUT0LQ%3D%3D&amp;thumbnailType=2&amp;owa=outlook.live.com&amp;scriptVer=2018121703.02&amp;isc=1&amp;X-OWA-CANARY=zgr71i-0i0KIJC6lC46ELiBr-iE-c9YYUGDysndowcppBQ7Z4CNR8kot3fsqxw0d40juT4h8pF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3MzQ0MjcyMzBcIixcInB1aWRcIjpcIjEwNTU1MjEwMTIxOTAzMDJcIixcIm9pZFwiOlwiMDAwM2JmZmQtYTJmYy0wYzVlLTAwMDAtMDAwMDAwMDAwMDAwXCIsXCJzY29wZVwiOlwiT3dhRG93bmxvYWRcIn0iLCJuYmYiOjE1NDY3MTM3NTUsImV4cCI6MTU0NjcxNDM1NSwiaXNzIjoiMDAwMDAwMDItMDAwMC0wZmYxLWNlMDAtMDAwMDAwMDAwMDAwQDg0ZGY5ZTdmLWU5ZjYtNDBhZi1iNDM1LWFhYWFhYWFhYWFhYSIsImF1ZCI6IjAwMDAwMDAyLTAwMDAtMGZmMS1jZTAwLTAwMDAwMDAwMDAwMC9hdHRhY2htZW50Lm91dGxvb2subGl2ZS5uZXRAODRkZjllN2YtZTlmNi00MGFmLWI0MzUtYWFhYWFhYWFhYWFhIn0.Pf7_R_XpBEKZuDMDy-r-9FUMEr-ztT6fP3raTAoUwbQEv2qq2qUzp5cOaNwzBRDMDW9OIBVidilUhfrWOOgrk637rNxAt8c6k7NCOcl4Hx4G_XMaFkMqt54LhjbX3ELe7upF8smGhVWyViZjWPH0U6Dk2ThLCCdZKNW98OpPeXtYekB8bHWp4UZzjTGxNTBlrxDt_5O7Y9lKkEtEcpZCqkbzW4lN58rTFgZCdA499rkYi2eJmEuaoxJUBoIdJcTB3z36GS32WjbqXH2onTMcB_iFqGEb0iZZWSnZ9SbsXLu6jwBvYDe9agzUfGw3MnzCYuYfD1liOxf3ZUZDIMO3Mg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2" name="AutoShape 4" descr="https://attachment.outlook.live.net/owa/patrick75011@live.fr/service.svc/s/GetAttachmentThumbnail?id=AQMkADAwATNiZmYAZC1hMmZjLTBjNWUtMDACLTAwCgBGAAADQH2PlCANv0mskdsNIgHczAcAVtLwSEOtr0%2B%2FVPyPvkU9GAAAAgEMAAAAVtLwSEOtr0%2B%2FVPyPvkU9GAAC%2BXlQJQAAAAESABAAwmeBzg8MvUaEMI%2FBtUT0LQ%3D%3D&amp;thumbnailType=2&amp;owa=outlook.live.com&amp;scriptVer=2018121703.02&amp;isc=1&amp;X-OWA-CANARY=zgr71i-0i0KIJC6lC46ELiBr-iE-c9YYUGDysndowcppBQ7Z4CNR8kot3fsqxw0d40juT4h8pF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3MzQ0MjcyMzBcIixcInB1aWRcIjpcIjEwNTU1MjEwMTIxOTAzMDJcIixcIm9pZFwiOlwiMDAwM2JmZmQtYTJmYy0wYzVlLTAwMDAtMDAwMDAwMDAwMDAwXCIsXCJzY29wZVwiOlwiT3dhRG93bmxvYWRcIn0iLCJuYmYiOjE1NDY3MTM3NTUsImV4cCI6MTU0NjcxNDM1NSwiaXNzIjoiMDAwMDAwMDItMDAwMC0wZmYxLWNlMDAtMDAwMDAwMDAwMDAwQDg0ZGY5ZTdmLWU5ZjYtNDBhZi1iNDM1LWFhYWFhYWFhYWFhYSIsImF1ZCI6IjAwMDAwMDAyLTAwMDAtMGZmMS1jZTAwLTAwMDAwMDAwMDAwMC9hdHRhY2htZW50Lm91dGxvb2subGl2ZS5uZXRAODRkZjllN2YtZTlmNi00MGFmLWI0MzUtYWFhYWFhYWFhYWFhIn0.Pf7_R_XpBEKZuDMDy-r-9FUMEr-ztT6fP3raTAoUwbQEv2qq2qUzp5cOaNwzBRDMDW9OIBVidilUhfrWOOgrk637rNxAt8c6k7NCOcl4Hx4G_XMaFkMqt54LhjbX3ELe7upF8smGhVWyViZjWPH0U6Dk2ThLCCdZKNW98OpPeXtYekB8bHWp4UZzjTGxNTBlrxDt_5O7Y9lKkEtEcpZCqkbzW4lN58rTFgZCdA499rkYi2eJmEuaoxJUBoIdJcTB3z36GS32WjbqXH2onTMcB_iFqGEb0iZZWSnZ9SbsXLu6jwBvYDe9agzUfGw3MnzCYuYfD1liOxf3ZUZDIMO3Mg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533" name="Picture 5" descr="C:\Users\Patrick\Downloads\minna-rozen-istanbul-yahudi-cemaatinin-tarihi-pdf-kit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3240360" cy="4443535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4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60648"/>
            <a:ext cx="7920880" cy="8640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200" b="1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 smtClean="0"/>
          </a:p>
          <a:p>
            <a:r>
              <a:rPr lang="fr-FR" b="0" dirty="0" smtClean="0">
                <a:latin typeface="Arial" pitchFamily="34" charset="0"/>
                <a:cs typeface="Arial" pitchFamily="34" charset="0"/>
              </a:rPr>
              <a:t>L'empire d’Alexandre le Grand à son apogée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Picture 2" descr="https://upload.wikimedia.org/wikipedia/commons/thumb/d/d4/MacedonEmpire-fr.jpg/1280px-MacedonEmpire-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8124056" cy="4752528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414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60648"/>
            <a:ext cx="7920880" cy="8640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200" b="1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Carte des provinces de l'Empire Romain à son apogée</a:t>
            </a:r>
          </a:p>
          <a:p>
            <a:endParaRPr lang="fr-FR" dirty="0" smtClean="0"/>
          </a:p>
        </p:txBody>
      </p:sp>
      <p:pic>
        <p:nvPicPr>
          <p:cNvPr id="2050" name="Picture 2" descr="RÃ©sultat de recherche d'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620000" cy="52197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14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60648"/>
            <a:ext cx="7920880" cy="8640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200" b="1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 smtClean="0"/>
          </a:p>
          <a:p>
            <a:r>
              <a:rPr lang="fr-FR" b="0" dirty="0" smtClean="0"/>
              <a:t>Moïse-Siméon Pessah, rabbin de la communauté </a:t>
            </a:r>
            <a:r>
              <a:rPr lang="fr-FR" b="0" dirty="0" err="1" smtClean="0"/>
              <a:t>romaniote</a:t>
            </a:r>
            <a:r>
              <a:rPr lang="fr-FR" b="0" dirty="0" smtClean="0"/>
              <a:t> de </a:t>
            </a:r>
            <a:r>
              <a:rPr lang="fr-FR" b="0" dirty="0" err="1" smtClean="0"/>
              <a:t>Volos</a:t>
            </a:r>
            <a:r>
              <a:rPr lang="fr-FR" b="0" dirty="0" smtClean="0"/>
              <a:t>, 1939.</a:t>
            </a:r>
            <a:endParaRPr lang="fr-FR" dirty="0" smtClean="0"/>
          </a:p>
        </p:txBody>
      </p:sp>
      <p:pic>
        <p:nvPicPr>
          <p:cNvPr id="21506" name="Picture 2" descr="Description de cette image, Ã©galement commentÃ©e ci-aprÃ¨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3429000" cy="523875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4249" y="6165304"/>
            <a:ext cx="1872208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414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60648"/>
            <a:ext cx="7920880" cy="8640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200" b="1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Mosaïque </a:t>
            </a:r>
            <a:r>
              <a:rPr lang="fr-FR" dirty="0"/>
              <a:t>de la synagogue d'Égine, 300 avant </a:t>
            </a:r>
            <a:r>
              <a:rPr lang="fr-FR" dirty="0" smtClean="0"/>
              <a:t>Jésus-Christ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325616" cy="39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14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260649"/>
            <a:ext cx="7920880" cy="7200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200" b="1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La synagogue </a:t>
            </a:r>
            <a:r>
              <a:rPr lang="fr-FR" dirty="0" err="1"/>
              <a:t>romaniote</a:t>
            </a:r>
            <a:r>
              <a:rPr lang="fr-FR" dirty="0"/>
              <a:t> de </a:t>
            </a:r>
            <a:r>
              <a:rPr lang="fr-FR" dirty="0" err="1"/>
              <a:t>Bérée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192673" cy="396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25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260649"/>
            <a:ext cx="7920880" cy="7200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200" b="1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Synagogue à Thessalonique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33500"/>
            <a:ext cx="6286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56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260649"/>
            <a:ext cx="7920880" cy="7200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200" b="1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Synagogue </a:t>
            </a:r>
            <a:r>
              <a:rPr lang="fr-FR" dirty="0" err="1"/>
              <a:t>romaniote</a:t>
            </a:r>
            <a:r>
              <a:rPr lang="fr-FR" dirty="0"/>
              <a:t> de </a:t>
            </a:r>
            <a:r>
              <a:rPr lang="fr-FR" dirty="0" err="1"/>
              <a:t>Constanza</a:t>
            </a:r>
            <a:r>
              <a:rPr lang="fr-FR" dirty="0"/>
              <a:t> (Roumanie, 1982)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93261"/>
            <a:ext cx="53064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4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260649"/>
            <a:ext cx="7920880" cy="7200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200" b="1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Carte de la </a:t>
            </a:r>
            <a:r>
              <a:rPr lang="fr-FR" smtClean="0"/>
              <a:t>conquête d’Istanbul</a:t>
            </a:r>
          </a:p>
          <a:p>
            <a:endParaRPr lang="fr-FR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BBD4-AD3B-4180-A9BE-4FCEE5E47AA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026" name="Picture 2" descr="conquÃªte de la carte d'istanb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277100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4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</TotalTime>
  <Words>81</Words>
  <Application>Microsoft Office PowerPoint</Application>
  <PresentationFormat>Affichage à l'écran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Sillage</vt:lpstr>
      <vt:lpstr> Les Romaniotes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BNP Paribas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184640</dc:creator>
  <cp:lastModifiedBy>Patrick</cp:lastModifiedBy>
  <cp:revision>32</cp:revision>
  <dcterms:created xsi:type="dcterms:W3CDTF">2015-10-05T09:14:31Z</dcterms:created>
  <dcterms:modified xsi:type="dcterms:W3CDTF">2019-01-09T08:09:51Z</dcterms:modified>
</cp:coreProperties>
</file>